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601200" cy="12801600" type="A3"/>
  <p:notesSz cx="6662738" cy="9926638"/>
  <p:defaultTextStyle>
    <a:defPPr>
      <a:defRPr lang="es-E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2" y="162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20090" y="3976794"/>
            <a:ext cx="8161020" cy="274404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80060" y="12017424"/>
            <a:ext cx="1728252" cy="529330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12/09/2016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cxnSp>
        <p:nvCxnSpPr>
          <p:cNvPr id="8" name="7 Conector recto"/>
          <p:cNvCxnSpPr/>
          <p:nvPr userDrawn="1"/>
        </p:nvCxnSpPr>
        <p:spPr>
          <a:xfrm>
            <a:off x="408112" y="1936304"/>
            <a:ext cx="8712968" cy="0"/>
          </a:xfrm>
          <a:prstGeom prst="line">
            <a:avLst/>
          </a:prstGeom>
          <a:ln w="1905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80060" y="2987041"/>
            <a:ext cx="8641080" cy="844846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60870" y="512658"/>
            <a:ext cx="2160270" cy="10922847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80060" y="512658"/>
            <a:ext cx="6320790" cy="1092284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0 Imagen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888" y="237206"/>
            <a:ext cx="1800200" cy="1555082"/>
          </a:xfrm>
          <a:prstGeom prst="rect">
            <a:avLst/>
          </a:prstGeom>
        </p:spPr>
      </p:pic>
      <p:sp>
        <p:nvSpPr>
          <p:cNvPr id="9" name="8 CuadroTexto"/>
          <p:cNvSpPr txBox="1"/>
          <p:nvPr userDrawn="1"/>
        </p:nvSpPr>
        <p:spPr>
          <a:xfrm>
            <a:off x="526389" y="1936304"/>
            <a:ext cx="8450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Progress in thermal energy storage (Times New Roman Bold 14 </a:t>
            </a:r>
            <a:r>
              <a:rPr lang="en-US" sz="1200" b="1" kern="1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pt</a:t>
            </a:r>
            <a:r>
              <a:rPr lang="en-US" sz="1200" b="1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)</a:t>
            </a:r>
            <a:endParaRPr lang="ca-ES" sz="1200" kern="1200" dirty="0" smtClean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Tahoma" panose="020B0604030504040204" pitchFamily="34" charset="0"/>
              <a:ea typeface="+mn-ea"/>
              <a:cs typeface="Tahoma" panose="020B0604030504040204" pitchFamily="34" charset="0"/>
            </a:endParaRPr>
          </a:p>
          <a:p>
            <a:pPr algn="ctr"/>
            <a:r>
              <a:rPr lang="en-US" sz="12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First name Last name</a:t>
            </a:r>
            <a:r>
              <a:rPr lang="en-US" sz="1200" kern="1200" baseline="300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lang="en-US" sz="12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, </a:t>
            </a:r>
            <a:r>
              <a:rPr lang="en-US" sz="1200" kern="1200" dirty="0" err="1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Pepe</a:t>
            </a:r>
            <a:r>
              <a:rPr lang="en-US" sz="12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Gómez</a:t>
            </a:r>
            <a:r>
              <a:rPr lang="en-US" sz="1200" kern="1200" baseline="300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lang="en-US" sz="12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, (Times New Roman Bold 12 </a:t>
            </a:r>
            <a:r>
              <a:rPr lang="en-US" sz="1200" kern="1200" dirty="0" err="1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pt</a:t>
            </a:r>
            <a:r>
              <a:rPr lang="en-US" sz="12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) </a:t>
            </a:r>
            <a:endParaRPr lang="ca-ES" sz="1200" kern="1200" dirty="0" smtClean="0">
              <a:solidFill>
                <a:srgbClr val="009999"/>
              </a:solidFill>
              <a:effectLst/>
              <a:latin typeface="Tahoma" panose="020B0604030504040204" pitchFamily="34" charset="0"/>
              <a:ea typeface="+mn-ea"/>
              <a:cs typeface="Tahoma" panose="020B0604030504040204" pitchFamily="34" charset="0"/>
            </a:endParaRPr>
          </a:p>
          <a:p>
            <a:pPr algn="ctr"/>
            <a:r>
              <a:rPr lang="en-US" sz="1200" kern="1200" baseline="300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lang="en-US" sz="12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University of </a:t>
            </a:r>
            <a:r>
              <a:rPr lang="en-US" sz="1200" kern="1200" dirty="0" err="1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Calella</a:t>
            </a:r>
            <a:r>
              <a:rPr lang="en-US" sz="12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, Diagonal 215, </a:t>
            </a:r>
            <a:r>
              <a:rPr lang="en-US" sz="1200" kern="1200" dirty="0" err="1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Calella</a:t>
            </a:r>
            <a:r>
              <a:rPr lang="en-US" sz="12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, Spain, Phone: 34-99-1234567, Fax: 34-99-9876543, e-mail: </a:t>
            </a:r>
            <a:r>
              <a:rPr lang="en-US" sz="1200" u="sng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pgomez@ucalella.edu</a:t>
            </a:r>
            <a:r>
              <a:rPr lang="en-US" sz="12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(Times New Roman 10 </a:t>
            </a:r>
            <a:r>
              <a:rPr lang="en-US" sz="1200" kern="1200" dirty="0" err="1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pt</a:t>
            </a:r>
            <a:r>
              <a:rPr lang="en-US" sz="12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)</a:t>
            </a:r>
            <a:endParaRPr lang="ca-ES" sz="1200" kern="1200" dirty="0" smtClean="0">
              <a:solidFill>
                <a:srgbClr val="009999"/>
              </a:solidFill>
              <a:effectLst/>
              <a:latin typeface="Tahoma" panose="020B0604030504040204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0" name="31 Rectángulo redondeado"/>
          <p:cNvSpPr>
            <a:spLocks noChangeArrowheads="1"/>
          </p:cNvSpPr>
          <p:nvPr userDrawn="1"/>
        </p:nvSpPr>
        <p:spPr bwMode="auto">
          <a:xfrm>
            <a:off x="578358" y="2836302"/>
            <a:ext cx="8208912" cy="1800200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  <a:extLst/>
        </p:spPr>
        <p:txBody>
          <a:bodyPr/>
          <a:lstStyle/>
          <a:p>
            <a:pPr defTabSz="957263">
              <a:defRPr/>
            </a:pPr>
            <a:r>
              <a:rPr lang="en-GB" sz="1600" dirty="0">
                <a:solidFill>
                  <a:srgbClr val="2D2D8A"/>
                </a:solidFill>
              </a:rPr>
              <a:t>Abstract: Objective of the Project</a:t>
            </a:r>
          </a:p>
          <a:p>
            <a:pPr defTabSz="957263">
              <a:defRPr/>
            </a:pPr>
            <a:endParaRPr lang="en-GB" sz="1200" dirty="0">
              <a:solidFill>
                <a:srgbClr val="2D2D8A"/>
              </a:solidFill>
              <a:latin typeface="Times New Roman" pitchFamily="18" charset="0"/>
            </a:endParaRPr>
          </a:p>
          <a:p>
            <a:pPr algn="just" defTabSz="957263">
              <a:defRPr/>
            </a:pPr>
            <a:r>
              <a:rPr lang="en-GB" sz="1200" dirty="0">
                <a:solidFill>
                  <a:srgbClr val="2D2D8A"/>
                </a:solidFill>
                <a:latin typeface="+mn-lt"/>
              </a:rPr>
              <a:t>The main goal of the project is </a:t>
            </a:r>
            <a:r>
              <a:rPr lang="en-GB" sz="1200" dirty="0" smtClean="0">
                <a:solidFill>
                  <a:srgbClr val="2D2D8A"/>
                </a:solidFill>
                <a:latin typeface="+mn-lt"/>
              </a:rPr>
              <a:t>….</a:t>
            </a:r>
            <a:endParaRPr lang="en-GB" sz="1200" dirty="0">
              <a:solidFill>
                <a:srgbClr val="2D2D8A"/>
              </a:solidFill>
              <a:latin typeface="Times New Roman" pitchFamily="18" charset="0"/>
            </a:endParaRPr>
          </a:p>
        </p:txBody>
      </p:sp>
      <p:sp>
        <p:nvSpPr>
          <p:cNvPr id="11" name="32 Rectángulo redondeado"/>
          <p:cNvSpPr>
            <a:spLocks noChangeArrowheads="1"/>
          </p:cNvSpPr>
          <p:nvPr userDrawn="1"/>
        </p:nvSpPr>
        <p:spPr bwMode="auto">
          <a:xfrm>
            <a:off x="578358" y="4883531"/>
            <a:ext cx="8171419" cy="3240360"/>
          </a:xfrm>
          <a:prstGeom prst="roundRect">
            <a:avLst>
              <a:gd name="adj" fmla="val 16667"/>
            </a:avLst>
          </a:prstGeom>
          <a:solidFill>
            <a:srgbClr val="0099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57263">
              <a:defRPr/>
            </a:pPr>
            <a:r>
              <a:rPr lang="en-GB" sz="1600" dirty="0">
                <a:solidFill>
                  <a:schemeClr val="accent2"/>
                </a:solidFill>
              </a:rPr>
              <a:t>Project </a:t>
            </a:r>
            <a:r>
              <a:rPr lang="en-GB" sz="1600" dirty="0" err="1">
                <a:solidFill>
                  <a:schemeClr val="accent2"/>
                </a:solidFill>
              </a:rPr>
              <a:t>Workpackages</a:t>
            </a:r>
            <a:r>
              <a:rPr lang="en-GB" sz="1600" dirty="0">
                <a:solidFill>
                  <a:schemeClr val="accent2"/>
                </a:solidFill>
              </a:rPr>
              <a:t> and Milestones</a:t>
            </a:r>
          </a:p>
          <a:p>
            <a:pPr defTabSz="957263">
              <a:defRPr/>
            </a:pPr>
            <a:r>
              <a:rPr lang="en-GB" sz="1600" dirty="0">
                <a:solidFill>
                  <a:schemeClr val="accent2"/>
                </a:solidFill>
              </a:rPr>
              <a:t> </a:t>
            </a:r>
          </a:p>
          <a:p>
            <a:pPr marL="228600" indent="-228600" defTabSz="9572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200" dirty="0">
                <a:solidFill>
                  <a:srgbClr val="2D2D8A"/>
                </a:solidFill>
                <a:latin typeface="+mn-lt"/>
              </a:rPr>
              <a:t>Pathway to properly characterize a TCM</a:t>
            </a:r>
          </a:p>
          <a:p>
            <a:pPr marL="228600" indent="-228600" defTabSz="9572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200" dirty="0">
                <a:solidFill>
                  <a:srgbClr val="2D2D8A"/>
                </a:solidFill>
                <a:latin typeface="+mn-lt"/>
              </a:rPr>
              <a:t>Applications</a:t>
            </a:r>
          </a:p>
          <a:p>
            <a:pPr marL="228600" indent="-228600" defTabSz="9572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200" dirty="0">
                <a:solidFill>
                  <a:srgbClr val="2D2D8A"/>
                </a:solidFill>
                <a:latin typeface="+mn-lt"/>
              </a:rPr>
              <a:t>Modelling</a:t>
            </a:r>
          </a:p>
          <a:p>
            <a:pPr marL="228600" indent="-228600" defTabSz="9572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200" dirty="0">
                <a:solidFill>
                  <a:srgbClr val="2D2D8A"/>
                </a:solidFill>
                <a:latin typeface="+mn-lt"/>
              </a:rPr>
              <a:t>Testing in real scale </a:t>
            </a:r>
          </a:p>
          <a:p>
            <a:pPr marL="228600" indent="-228600" defTabSz="9572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200" dirty="0">
                <a:solidFill>
                  <a:srgbClr val="2D2D8A"/>
                </a:solidFill>
                <a:latin typeface="+mn-lt"/>
              </a:rPr>
              <a:t>Verification and validation</a:t>
            </a:r>
          </a:p>
          <a:p>
            <a:pPr defTabSz="957263">
              <a:defRPr/>
            </a:pP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12" name="33 Rectángulo redondeado"/>
          <p:cNvSpPr>
            <a:spLocks noChangeArrowheads="1"/>
          </p:cNvSpPr>
          <p:nvPr userDrawn="1"/>
        </p:nvSpPr>
        <p:spPr bwMode="auto">
          <a:xfrm>
            <a:off x="423992" y="6832848"/>
            <a:ext cx="8208912" cy="2376264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txBody>
          <a:bodyPr/>
          <a:lstStyle>
            <a:lvl1pPr defTabSz="957263" eaLnBrk="0" hangingPunct="0"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ca-ES" sz="1600" dirty="0">
                <a:solidFill>
                  <a:srgbClr val="2D2D8A"/>
                </a:solidFill>
              </a:rPr>
              <a:t>Project Related PCM Questions (assistance from group)</a:t>
            </a:r>
          </a:p>
          <a:p>
            <a:pPr eaLnBrk="1" hangingPunct="1"/>
            <a:endParaRPr lang="en-GB" altLang="ca-ES" sz="1600" dirty="0">
              <a:solidFill>
                <a:srgbClr val="2D2D8A"/>
              </a:solidFill>
            </a:endParaRPr>
          </a:p>
          <a:p>
            <a:pPr eaLnBrk="1" hangingPunct="1"/>
            <a:r>
              <a:rPr lang="en-GB" altLang="ca-ES" sz="1200" dirty="0"/>
              <a:t>Which ones are the heat capacity strong dependent parameters when modelling the TCM reactor? </a:t>
            </a:r>
          </a:p>
          <a:p>
            <a:pPr eaLnBrk="1" hangingPunct="1"/>
            <a:endParaRPr lang="en-GB" altLang="ca-ES" sz="1200" dirty="0"/>
          </a:p>
          <a:p>
            <a:pPr eaLnBrk="1" hangingPunct="1"/>
            <a:r>
              <a:rPr lang="en-GB" altLang="ca-ES" sz="1200" dirty="0"/>
              <a:t>Which technologies are the most efficient when implementing TCM in building sector? </a:t>
            </a:r>
          </a:p>
        </p:txBody>
      </p:sp>
      <p:pic>
        <p:nvPicPr>
          <p:cNvPr id="13" name="12 Imagen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408" y="11791061"/>
            <a:ext cx="2194560" cy="67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  <a:prstGeom prst="rect">
            <a:avLst/>
          </a:prstGeo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58429" y="5425865"/>
            <a:ext cx="8161020" cy="2800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80060" y="2987041"/>
            <a:ext cx="4240530" cy="8448464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80610" y="2987041"/>
            <a:ext cx="4240530" cy="8448464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80060" y="2865544"/>
            <a:ext cx="4242197" cy="11942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0060" y="4059766"/>
            <a:ext cx="4242197" cy="7375738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877277" y="2865544"/>
            <a:ext cx="4243864" cy="11942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877277" y="4059766"/>
            <a:ext cx="4243864" cy="7375738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0060" y="509693"/>
            <a:ext cx="3158729" cy="216916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53802" y="509694"/>
            <a:ext cx="5367338" cy="10925811"/>
          </a:xfrm>
          <a:prstGeom prst="rect">
            <a:avLst/>
          </a:prstGeo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80060" y="2678854"/>
            <a:ext cx="3158729" cy="8756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81902" y="8961120"/>
            <a:ext cx="5760720" cy="1057911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81902" y="10019031"/>
            <a:ext cx="5760720" cy="1502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800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12/09/2016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280410" y="11865187"/>
            <a:ext cx="30403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8808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1 Título"/>
          <p:cNvSpPr txBox="1">
            <a:spLocks/>
          </p:cNvSpPr>
          <p:nvPr userDrawn="1"/>
        </p:nvSpPr>
        <p:spPr>
          <a:xfrm>
            <a:off x="337018" y="278790"/>
            <a:ext cx="6768752" cy="735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280160" rtl="0" eaLnBrk="1" latinLnBrk="0" hangingPunct="1">
              <a:spcBef>
                <a:spcPct val="0"/>
              </a:spcBef>
              <a:buNone/>
              <a:defRPr lang="ca-ES" sz="2400" b="1" kern="1200" baseline="-2500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ahoma" panose="020B0604030504040204" pitchFamily="34" charset="0"/>
                <a:ea typeface="+mj-ea"/>
                <a:cs typeface="Tahoma" panose="020B0604030504040204" pitchFamily="34" charset="0"/>
              </a:defRPr>
            </a:lvl1pPr>
          </a:lstStyle>
          <a:p>
            <a:r>
              <a:rPr lang="es-ES" dirty="0" smtClean="0"/>
              <a:t>INNOSTORAGE: </a:t>
            </a:r>
            <a:r>
              <a:rPr lang="en-US" dirty="0" smtClean="0"/>
              <a:t>USE OF INNOVATIVE THERMAL ENERGY STORAGE FOR MARKED ENERGY SAVINGS AND SIGNIFICANT LOWERING CO2 EMISSIONS</a:t>
            </a:r>
            <a:endParaRPr lang="es-ES" dirty="0"/>
          </a:p>
        </p:txBody>
      </p:sp>
      <p:pic>
        <p:nvPicPr>
          <p:cNvPr id="8" name="0 Imagen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749" y="237206"/>
            <a:ext cx="1800200" cy="1555082"/>
          </a:xfrm>
          <a:prstGeom prst="rect">
            <a:avLst/>
          </a:prstGeom>
        </p:spPr>
      </p:pic>
      <p:pic>
        <p:nvPicPr>
          <p:cNvPr id="13" name="12 Imagen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28" y="11898739"/>
            <a:ext cx="2016224" cy="594529"/>
          </a:xfrm>
          <a:prstGeom prst="rect">
            <a:avLst/>
          </a:prstGeom>
          <a:noFill/>
        </p:spPr>
      </p:pic>
      <p:sp>
        <p:nvSpPr>
          <p:cNvPr id="16" name="1 Título"/>
          <p:cNvSpPr txBox="1">
            <a:spLocks/>
          </p:cNvSpPr>
          <p:nvPr userDrawn="1"/>
        </p:nvSpPr>
        <p:spPr>
          <a:xfrm>
            <a:off x="431240" y="1179555"/>
            <a:ext cx="6768752" cy="612733"/>
          </a:xfrm>
          <a:prstGeom prst="rect">
            <a:avLst/>
          </a:prstGeom>
        </p:spPr>
        <p:txBody>
          <a:bodyPr vert="horz" lIns="128016" tIns="64008" rIns="128016" bIns="64008" rtlCol="0" anchor="ctr">
            <a:noAutofit/>
          </a:bodyPr>
          <a:lstStyle>
            <a:lvl1pPr algn="ctr" defTabSz="1280160" rtl="0" eaLnBrk="1" latinLnBrk="0" hangingPunct="1">
              <a:spcBef>
                <a:spcPct val="0"/>
              </a:spcBef>
              <a:buNone/>
              <a:defRPr lang="ca-ES" sz="2000" b="1" kern="1200" baseline="-2500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j-ea"/>
                <a:cs typeface="Tahoma" panose="020B0604030504040204" pitchFamily="34" charset="0"/>
              </a:defRPr>
            </a:lvl1pPr>
          </a:lstStyle>
          <a:p>
            <a:r>
              <a:rPr lang="en-US" sz="2000" dirty="0" smtClean="0"/>
              <a:t>3rd </a:t>
            </a:r>
            <a:r>
              <a:rPr lang="en-US" sz="2000" dirty="0" smtClean="0"/>
              <a:t>Training School – </a:t>
            </a:r>
            <a:r>
              <a:rPr lang="en-US" sz="2000" dirty="0" smtClean="0"/>
              <a:t>Experimental apparatus for measurement – 24-26 October 2016, </a:t>
            </a:r>
            <a:r>
              <a:rPr lang="en-US" sz="2000" dirty="0" smtClean="0"/>
              <a:t>University of </a:t>
            </a:r>
            <a:r>
              <a:rPr lang="en-US" sz="2000" dirty="0" smtClean="0"/>
              <a:t>Lleida</a:t>
            </a:r>
            <a:endParaRPr lang="es-ES" sz="2000" dirty="0"/>
          </a:p>
        </p:txBody>
      </p:sp>
      <p:pic>
        <p:nvPicPr>
          <p:cNvPr id="21" name="14 Imagen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96944" y="11957352"/>
            <a:ext cx="1520648" cy="52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280160" rtl="0" eaLnBrk="1" latinLnBrk="0" hangingPunct="1">
        <a:spcBef>
          <a:spcPct val="0"/>
        </a:spcBef>
        <a:buNone/>
        <a:defRPr lang="ca-ES" sz="2400" kern="1200" baseline="-25000" smtClean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26389" y="2152328"/>
            <a:ext cx="845067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Progress in thermal energy storage (Times New Roman Bold 16 </a:t>
            </a:r>
            <a:r>
              <a:rPr lang="en-US" sz="1600" b="1" kern="1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pt</a:t>
            </a:r>
            <a:r>
              <a:rPr lang="en-US" sz="1600" b="1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)</a:t>
            </a:r>
          </a:p>
          <a:p>
            <a:pPr algn="ctr"/>
            <a:endParaRPr lang="ca-ES" sz="1400" kern="1200" dirty="0" smtClean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Tahoma" panose="020B0604030504040204" pitchFamily="34" charset="0"/>
              <a:ea typeface="+mn-ea"/>
              <a:cs typeface="Tahoma" panose="020B0604030504040204" pitchFamily="34" charset="0"/>
            </a:endParaRPr>
          </a:p>
          <a:p>
            <a:pPr algn="ctr"/>
            <a:r>
              <a:rPr lang="en-US" sz="14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First name Last name</a:t>
            </a:r>
            <a:r>
              <a:rPr lang="en-US" sz="1400" kern="1200" baseline="300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lang="en-US" sz="14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, </a:t>
            </a:r>
            <a:r>
              <a:rPr lang="en-US" sz="1400" kern="1200" dirty="0" err="1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Pepe</a:t>
            </a:r>
            <a:r>
              <a:rPr lang="en-US" sz="14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Gómez</a:t>
            </a:r>
            <a:r>
              <a:rPr lang="en-US" sz="1400" kern="1200" baseline="300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lang="en-US" sz="14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, (Times New Roman Bold 14 </a:t>
            </a:r>
            <a:r>
              <a:rPr lang="en-US" sz="1400" kern="1200" dirty="0" err="1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pt</a:t>
            </a:r>
            <a:r>
              <a:rPr lang="en-US" sz="14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) </a:t>
            </a:r>
            <a:endParaRPr lang="ca-ES" sz="1400" kern="1200" dirty="0" smtClean="0">
              <a:solidFill>
                <a:srgbClr val="009999"/>
              </a:solidFill>
              <a:effectLst/>
              <a:latin typeface="Tahoma" panose="020B0604030504040204" pitchFamily="34" charset="0"/>
              <a:ea typeface="+mn-ea"/>
              <a:cs typeface="Tahoma" panose="020B0604030504040204" pitchFamily="34" charset="0"/>
            </a:endParaRPr>
          </a:p>
          <a:p>
            <a:pPr algn="ctr"/>
            <a:r>
              <a:rPr lang="en-US" sz="1400" kern="1200" baseline="300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lang="en-US" sz="14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University of </a:t>
            </a:r>
            <a:r>
              <a:rPr lang="en-US" sz="1400" kern="1200" dirty="0" err="1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Calella</a:t>
            </a:r>
            <a:r>
              <a:rPr lang="en-US" sz="14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, Diagonal 215, </a:t>
            </a:r>
            <a:r>
              <a:rPr lang="en-US" sz="1400" kern="1200" dirty="0" err="1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Calella</a:t>
            </a:r>
            <a:r>
              <a:rPr lang="en-US" sz="14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, Spain, Phone: 34-99-1234567, Fax: 34-99-9876543, e-mail: </a:t>
            </a:r>
            <a:r>
              <a:rPr lang="en-US" sz="1400" u="sng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pgomez@ucalella.edu</a:t>
            </a:r>
            <a:r>
              <a:rPr lang="en-US" sz="14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(Times New Roman 14 </a:t>
            </a:r>
            <a:r>
              <a:rPr lang="en-US" sz="1400" kern="1200" dirty="0" err="1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pt</a:t>
            </a:r>
            <a:r>
              <a:rPr lang="en-US" sz="1400" kern="1200" dirty="0" smtClean="0">
                <a:solidFill>
                  <a:srgbClr val="009999"/>
                </a:solidFill>
                <a:effectLst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)</a:t>
            </a:r>
            <a:endParaRPr lang="ca-ES" sz="1400" kern="1200" dirty="0" smtClean="0">
              <a:solidFill>
                <a:srgbClr val="009999"/>
              </a:solidFill>
              <a:effectLst/>
              <a:latin typeface="Tahoma" panose="020B0604030504040204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5" name="31 Rectángulo redondeado"/>
          <p:cNvSpPr>
            <a:spLocks noChangeArrowheads="1"/>
          </p:cNvSpPr>
          <p:nvPr/>
        </p:nvSpPr>
        <p:spPr bwMode="auto">
          <a:xfrm>
            <a:off x="578358" y="3592488"/>
            <a:ext cx="8208912" cy="1800200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  <a:extLst/>
        </p:spPr>
        <p:txBody>
          <a:bodyPr/>
          <a:lstStyle/>
          <a:p>
            <a:pPr defTabSz="957263">
              <a:defRPr/>
            </a:pPr>
            <a:r>
              <a:rPr lang="en-GB" sz="1600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Abstract: Objective of </a:t>
            </a:r>
            <a:r>
              <a:rPr lang="en-GB" sz="1600" dirty="0" smtClean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Research </a:t>
            </a:r>
            <a:r>
              <a:rPr lang="en-GB" sz="1600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</a:p>
          <a:p>
            <a:pPr defTabSz="957263">
              <a:defRPr/>
            </a:pPr>
            <a:endParaRPr lang="en-GB" sz="1200" dirty="0">
              <a:solidFill>
                <a:srgbClr val="2D2D8A"/>
              </a:solidFill>
              <a:latin typeface="Times New Roman" pitchFamily="18" charset="0"/>
            </a:endParaRPr>
          </a:p>
          <a:p>
            <a:pPr algn="just" defTabSz="957263">
              <a:defRPr/>
            </a:pPr>
            <a:r>
              <a:rPr lang="en-GB" sz="1200" dirty="0">
                <a:solidFill>
                  <a:srgbClr val="2D2D8A"/>
                </a:solidFill>
              </a:rPr>
              <a:t>The main goal of the project is </a:t>
            </a:r>
            <a:r>
              <a:rPr lang="en-GB" sz="1200" dirty="0" smtClean="0">
                <a:solidFill>
                  <a:srgbClr val="2D2D8A"/>
                </a:solidFill>
              </a:rPr>
              <a:t>….</a:t>
            </a:r>
          </a:p>
          <a:p>
            <a:pPr algn="just" defTabSz="957263">
              <a:defRPr/>
            </a:pPr>
            <a:endParaRPr lang="en-GB" sz="1200" dirty="0">
              <a:solidFill>
                <a:srgbClr val="2D2D8A"/>
              </a:solidFill>
            </a:endParaRPr>
          </a:p>
          <a:p>
            <a:pPr algn="just" defTabSz="957263">
              <a:defRPr/>
            </a:pPr>
            <a:r>
              <a:rPr lang="en-GB" sz="1200" dirty="0" smtClean="0">
                <a:solidFill>
                  <a:srgbClr val="2D2D8A"/>
                </a:solidFill>
              </a:rPr>
              <a:t>You must bring the poster printed. It has to be DIN </a:t>
            </a:r>
            <a:r>
              <a:rPr lang="en-GB" sz="1200" b="1" dirty="0" smtClean="0">
                <a:solidFill>
                  <a:srgbClr val="2D2D8A"/>
                </a:solidFill>
              </a:rPr>
              <a:t>A2</a:t>
            </a:r>
            <a:r>
              <a:rPr lang="en-GB" sz="1200" dirty="0" smtClean="0">
                <a:solidFill>
                  <a:srgbClr val="2D2D8A"/>
                </a:solidFill>
                <a:latin typeface="+mj-lt"/>
              </a:rPr>
              <a:t>.</a:t>
            </a:r>
            <a:endParaRPr lang="en-GB" sz="1200" dirty="0">
              <a:solidFill>
                <a:srgbClr val="2D2D8A"/>
              </a:solidFill>
              <a:latin typeface="+mj-lt"/>
            </a:endParaRPr>
          </a:p>
        </p:txBody>
      </p:sp>
      <p:sp>
        <p:nvSpPr>
          <p:cNvPr id="6" name="32 Rectángulo redondeado"/>
          <p:cNvSpPr>
            <a:spLocks noChangeArrowheads="1"/>
          </p:cNvSpPr>
          <p:nvPr/>
        </p:nvSpPr>
        <p:spPr bwMode="auto">
          <a:xfrm>
            <a:off x="598463" y="5620296"/>
            <a:ext cx="8171419" cy="3240360"/>
          </a:xfrm>
          <a:prstGeom prst="roundRect">
            <a:avLst>
              <a:gd name="adj" fmla="val 16667"/>
            </a:avLst>
          </a:prstGeom>
          <a:solidFill>
            <a:srgbClr val="0099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57263">
              <a:defRPr/>
            </a:pPr>
            <a:r>
              <a:rPr lang="en-GB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</a:t>
            </a:r>
            <a:r>
              <a:rPr lang="en-GB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packages </a:t>
            </a:r>
            <a:r>
              <a:rPr lang="en-GB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Milestones</a:t>
            </a:r>
          </a:p>
          <a:p>
            <a:pPr defTabSz="957263">
              <a:defRPr/>
            </a:pPr>
            <a:r>
              <a:rPr lang="en-GB" sz="1600" dirty="0">
                <a:solidFill>
                  <a:schemeClr val="accent2"/>
                </a:solidFill>
              </a:rPr>
              <a:t> </a:t>
            </a:r>
          </a:p>
          <a:p>
            <a:pPr marL="228600" indent="-228600" defTabSz="9572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200" dirty="0">
                <a:solidFill>
                  <a:srgbClr val="2D2D8A"/>
                </a:solidFill>
                <a:latin typeface="+mn-lt"/>
              </a:rPr>
              <a:t>Pathway </a:t>
            </a:r>
            <a:endParaRPr lang="en-GB" sz="1200" dirty="0" smtClean="0">
              <a:solidFill>
                <a:srgbClr val="2D2D8A"/>
              </a:solidFill>
              <a:latin typeface="+mn-lt"/>
            </a:endParaRPr>
          </a:p>
          <a:p>
            <a:pPr marL="228600" indent="-228600" defTabSz="9572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200" dirty="0" smtClean="0">
                <a:solidFill>
                  <a:srgbClr val="2D2D8A"/>
                </a:solidFill>
                <a:latin typeface="+mn-lt"/>
              </a:rPr>
              <a:t>Applications</a:t>
            </a:r>
            <a:endParaRPr lang="en-GB" sz="1200" dirty="0">
              <a:solidFill>
                <a:srgbClr val="2D2D8A"/>
              </a:solidFill>
              <a:latin typeface="+mn-lt"/>
            </a:endParaRPr>
          </a:p>
          <a:p>
            <a:pPr marL="228600" indent="-228600" defTabSz="9572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200" dirty="0">
                <a:solidFill>
                  <a:srgbClr val="2D2D8A"/>
                </a:solidFill>
                <a:latin typeface="+mn-lt"/>
              </a:rPr>
              <a:t>Modelling</a:t>
            </a:r>
          </a:p>
          <a:p>
            <a:pPr marL="228600" indent="-228600" defTabSz="9572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200" dirty="0">
                <a:solidFill>
                  <a:srgbClr val="2D2D8A"/>
                </a:solidFill>
                <a:latin typeface="+mn-lt"/>
              </a:rPr>
              <a:t>Testing in real scale </a:t>
            </a:r>
          </a:p>
          <a:p>
            <a:pPr marL="228600" indent="-228600" defTabSz="9572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200" dirty="0">
                <a:solidFill>
                  <a:srgbClr val="2D2D8A"/>
                </a:solidFill>
                <a:latin typeface="+mn-lt"/>
              </a:rPr>
              <a:t>Verification and </a:t>
            </a:r>
            <a:r>
              <a:rPr lang="en-GB" sz="1200" dirty="0" smtClean="0">
                <a:solidFill>
                  <a:srgbClr val="2D2D8A"/>
                </a:solidFill>
                <a:latin typeface="+mn-lt"/>
              </a:rPr>
              <a:t>validation</a:t>
            </a:r>
          </a:p>
          <a:p>
            <a:pPr marL="228600" indent="-228600" defTabSz="9572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sz="1200" dirty="0" smtClean="0">
                <a:solidFill>
                  <a:srgbClr val="2D2D8A"/>
                </a:solidFill>
              </a:rPr>
              <a:t>…..</a:t>
            </a:r>
            <a:endParaRPr lang="en-GB" sz="1200" dirty="0">
              <a:solidFill>
                <a:srgbClr val="2D2D8A"/>
              </a:solidFill>
              <a:latin typeface="+mn-lt"/>
            </a:endParaRPr>
          </a:p>
          <a:p>
            <a:pPr defTabSz="957263">
              <a:defRPr/>
            </a:pP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7" name="33 Rectángulo redondeado"/>
          <p:cNvSpPr>
            <a:spLocks noChangeArrowheads="1"/>
          </p:cNvSpPr>
          <p:nvPr/>
        </p:nvSpPr>
        <p:spPr bwMode="auto">
          <a:xfrm>
            <a:off x="526389" y="9065096"/>
            <a:ext cx="8208912" cy="2376264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txBody>
          <a:bodyPr/>
          <a:lstStyle>
            <a:lvl1pPr defTabSz="957263" eaLnBrk="0" hangingPunct="0"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7263" eaLnBrk="0" hangingPunct="0"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7263" eaLnBrk="0" hangingPunct="0"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7263" eaLnBrk="0" hangingPunct="0"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7263" eaLnBrk="0" hangingPunct="0"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ca-ES" sz="1600" dirty="0">
                <a:solidFill>
                  <a:srgbClr val="2D2D8A"/>
                </a:solidFill>
              </a:rPr>
              <a:t>Project Related </a:t>
            </a:r>
            <a:r>
              <a:rPr lang="en-GB" altLang="ca-ES" sz="1600" dirty="0" smtClean="0">
                <a:solidFill>
                  <a:srgbClr val="2D2D8A"/>
                </a:solidFill>
              </a:rPr>
              <a:t>Questions</a:t>
            </a:r>
            <a:endParaRPr lang="en-GB" altLang="ca-ES" sz="1600" dirty="0">
              <a:solidFill>
                <a:srgbClr val="2D2D8A"/>
              </a:solidFill>
            </a:endParaRPr>
          </a:p>
          <a:p>
            <a:pPr eaLnBrk="1" hangingPunct="1"/>
            <a:r>
              <a:rPr lang="en-GB" altLang="ca-ES" sz="1200" dirty="0" smtClean="0">
                <a:solidFill>
                  <a:srgbClr val="2D2D8A"/>
                </a:solidFill>
                <a:latin typeface="+mn-lt"/>
              </a:rPr>
              <a:t>……</a:t>
            </a:r>
            <a:endParaRPr lang="en-GB" altLang="ca-ES" sz="1200" dirty="0">
              <a:solidFill>
                <a:srgbClr val="2D2D8A"/>
              </a:solidFill>
              <a:latin typeface="+mn-lt"/>
            </a:endParaRPr>
          </a:p>
          <a:p>
            <a:pPr eaLnBrk="1" hangingPunct="1"/>
            <a:endParaRPr lang="en-GB" altLang="ca-ES" sz="1600" dirty="0">
              <a:solidFill>
                <a:srgbClr val="2D2D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65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79</Words>
  <Application>Microsoft Office PowerPoint</Application>
  <PresentationFormat>Papel A3 (297 x 420 mm)</PresentationFormat>
  <Paragraphs>19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Aran Sole Garrigos</dc:creator>
  <cp:lastModifiedBy>ASolé</cp:lastModifiedBy>
  <cp:revision>20</cp:revision>
  <cp:lastPrinted>2014-04-23T09:02:28Z</cp:lastPrinted>
  <dcterms:modified xsi:type="dcterms:W3CDTF">2016-09-12T11:19:33Z</dcterms:modified>
</cp:coreProperties>
</file>